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588"/>
    <p:restoredTop sz="95179"/>
  </p:normalViewPr>
  <p:slideViewPr>
    <p:cSldViewPr snapToGrid="0" snapToObjects="1">
      <p:cViewPr>
        <p:scale>
          <a:sx n="100" d="100"/>
          <a:sy n="100" d="100"/>
        </p:scale>
        <p:origin x="11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A55EF-D0E4-A44D-9C65-DDE46138B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D49B8-69D5-A44B-9D3B-F3C363D0B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95CBF-5384-7949-9DB8-56A606A2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AC1CD-F5C9-134E-902B-63FA40341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737EB-B5CB-0F48-BE71-6C1B37E8E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0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C74C0-899A-4C4D-B064-18D8CD769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955F8-C66C-8F49-AA6C-96E050008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3BC2C-D089-AB47-A416-F226AAE5C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AD5C0-25BE-3642-88EB-2EC5AF767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B68A8-8818-044F-B46B-1AD26166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2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2CA180-AC66-7942-86AB-E862FBB986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68CCD-E86C-114F-8A3E-AF875642CC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00486-DE60-D140-B697-B6E52C69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9C726-D6E4-3D48-8878-192F66A02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597FF-CB30-6044-87D5-F13246EA4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7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E10A0-B081-8E4F-BABA-D2B8BEE45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47713-A3B3-284C-9C1D-2A2292437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2DD2F-83FA-F040-8547-EBB9DD6E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79B9D-7557-E443-97D9-E933B8C2D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617AA-8648-CB40-A0A0-632BE013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38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403DD-8C33-784A-9EF5-E329FF693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751D4-09E9-E74D-A838-F70F2D74E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1286C-DC64-D549-BD57-652FC2FE5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C55B0-17E7-B54B-B4C8-EE52C10FC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180C-7FE3-C74E-BEA1-F91DEEFE0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2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CCC45-90BD-CF42-8046-660BF4CC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F74B1-B6A8-6B48-A35A-330386FA1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A8A88D-4D7A-3948-A609-3C3805B81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DCC5B-376A-1144-A796-92FC27F43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ED31D-EDF3-5A44-B355-09817C80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C2568-7C78-5F4B-8986-86829ED01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9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0D242-1696-F34C-BDF2-9D5E1AA29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A18AB-4C39-9C41-93A2-F5D65DE83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007F4-34A1-BA45-A714-9F4CD7946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56534F-E4C8-0B4C-A9CF-A00D99F5D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9B2CF1-6DDE-D345-84EA-18FE4D318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78A14A-8416-344D-A0BA-2C47846E8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4BC93C-629B-F34D-9FD4-0B63C82A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2EB8DB-6810-0948-9467-DC966527C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6A954-3C40-A24F-944E-007F95959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8FC4D5-B384-DF4E-AAF7-606773CB2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69B56F-192D-504B-9C42-0D27FA2E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7A642-DFAE-3340-AB16-2C193CC1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2A991A-2916-7D4C-AE4E-1FCE4C49D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E9712C-6D0B-EF40-9306-FB9A6813B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45EE5-3FEF-D14C-BF42-3F1783D2C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2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3B87-1549-1244-B4C4-5AC8EB54D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47B47-5868-8C4D-923B-93988AC37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82AFF5-0E82-2D4E-8025-463A0D89C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69663-5CC7-124A-888D-DF1D35D94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73674-B4E6-D945-8DCC-0D45B2DF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7FC4-8735-8E4E-9B93-39D8AE15F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0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AED00-FF4E-BD4A-B3D2-91967343F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61F16-1210-1849-86EB-D1A59FC3C2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603FC-8A09-1A44-BADD-8851823624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42AFA-3789-954A-A7FF-58F491072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5DB65-AB2F-D643-8F24-16A856CC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5EACF-9BFF-4343-8807-D0E2565DF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45E1F2-F956-474E-85C2-4907619F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F9319-096B-0F48-8484-DE649ED2F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F38AD-D542-FA4F-85F6-E0CB176CF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8EE80-6049-CE48-98E2-EAF6DC5E330F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1A229-4102-AA47-9CF1-749CD0C9E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627A2-ED85-704A-874B-2F1796F6AF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030A-1310-8343-9116-2734AAC32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2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7B98C2-CC3F-F54B-8563-1421001A92BE}"/>
              </a:ext>
            </a:extLst>
          </p:cNvPr>
          <p:cNvSpPr txBox="1"/>
          <p:nvPr/>
        </p:nvSpPr>
        <p:spPr>
          <a:xfrm>
            <a:off x="119921" y="134911"/>
            <a:ext cx="11677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Identify compelling cases of instances where systems research has made a difference in Africa RISING and SIMLESA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BCADC4-2101-E445-BC25-91BE1FC6B6EE}"/>
              </a:ext>
            </a:extLst>
          </p:cNvPr>
          <p:cNvSpPr txBox="1"/>
          <p:nvPr/>
        </p:nvSpPr>
        <p:spPr>
          <a:xfrm>
            <a:off x="239843" y="1951924"/>
            <a:ext cx="1185055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Name examples – The 2 best cases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Stepwise </a:t>
            </a:r>
            <a:r>
              <a:rPr lang="en-US" sz="2000" dirty="0" err="1"/>
              <a:t>GxExM</a:t>
            </a:r>
            <a:r>
              <a:rPr lang="en-US" sz="2000" dirty="0"/>
              <a:t> approaches to SI: Stepwise negotiation in the evolution of sustainable intensification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Integration of socio economic and biophysical approaches to gain insights on SI pathways from different types of households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Scaling (CGS, Innovation platforms, Scaling processes)</a:t>
            </a:r>
          </a:p>
          <a:p>
            <a:pPr marL="14288" lvl="1"/>
            <a:endParaRPr lang="en-US" sz="2000" dirty="0"/>
          </a:p>
          <a:p>
            <a:r>
              <a:rPr lang="en-US" sz="2000" dirty="0"/>
              <a:t>What is the criteria for success?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Contributes to mission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Environment, productivity, economic, social, human, scalability, policy, multidisciplinary, Wow factor, Net value</a:t>
            </a:r>
          </a:p>
          <a:p>
            <a:endParaRPr lang="en-US" sz="2000" dirty="0"/>
          </a:p>
          <a:p>
            <a:r>
              <a:rPr lang="en-US" sz="2000" dirty="0"/>
              <a:t>What are the critical elements of this successful case?</a:t>
            </a:r>
          </a:p>
          <a:p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45D77-32AD-EB40-8D18-370E722C70C5}"/>
              </a:ext>
            </a:extLst>
          </p:cNvPr>
          <p:cNvSpPr txBox="1"/>
          <p:nvPr/>
        </p:nvSpPr>
        <p:spPr>
          <a:xfrm>
            <a:off x="239843" y="1049311"/>
            <a:ext cx="11557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Audience for the business case on systems approaches: ourselves, investors, science, and African leaders</a:t>
            </a:r>
          </a:p>
        </p:txBody>
      </p:sp>
    </p:spTree>
    <p:extLst>
      <p:ext uri="{BB962C8B-B14F-4D97-AF65-F5344CB8AC3E}">
        <p14:creationId xmlns:p14="http://schemas.microsoft.com/office/powerpoint/2010/main" val="30460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78ABE1-A57F-4D46-AC50-ED7903579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85681"/>
              </p:ext>
            </p:extLst>
          </p:nvPr>
        </p:nvGraphicFramePr>
        <p:xfrm>
          <a:off x="342900" y="262466"/>
          <a:ext cx="11722100" cy="529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100">
                  <a:extLst>
                    <a:ext uri="{9D8B030D-6E8A-4147-A177-3AD203B41FA5}">
                      <a16:colId xmlns:a16="http://schemas.microsoft.com/office/drawing/2014/main" val="17965585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964772131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82150641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99835832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397320186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605585948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9089441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26578894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19667590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282507325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1021654194"/>
                    </a:ext>
                  </a:extLst>
                </a:gridCol>
              </a:tblGrid>
              <a:tr h="627803">
                <a:tc>
                  <a:txBody>
                    <a:bodyPr/>
                    <a:lstStyle/>
                    <a:p>
                      <a:r>
                        <a:rPr lang="en-US" dirty="0"/>
                        <a:t>Cases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335358"/>
                  </a:ext>
                </a:extLst>
              </a:tr>
              <a:tr h="627803">
                <a:tc>
                  <a:txBody>
                    <a:bodyPr/>
                    <a:lstStyle/>
                    <a:p>
                      <a:r>
                        <a:rPr lang="en-US" dirty="0"/>
                        <a:t>Stepwise </a:t>
                      </a:r>
                      <a:r>
                        <a:rPr lang="en-US" dirty="0" err="1"/>
                        <a:t>GxExM</a:t>
                      </a:r>
                      <a:r>
                        <a:rPr lang="en-US" dirty="0"/>
                        <a:t> approaches to SI: </a:t>
                      </a:r>
                      <a:r>
                        <a:rPr lang="en-US" i="1" dirty="0"/>
                        <a:t>Scalable practices identified (CA scalable varieties)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971078"/>
                  </a:ext>
                </a:extLst>
              </a:tr>
              <a:tr h="627803">
                <a:tc>
                  <a:txBody>
                    <a:bodyPr/>
                    <a:lstStyle/>
                    <a:p>
                      <a:r>
                        <a:rPr lang="en-US" dirty="0"/>
                        <a:t>Socio economic and biophysical integration: </a:t>
                      </a:r>
                      <a:r>
                        <a:rPr lang="en-US" i="1" dirty="0"/>
                        <a:t>To munch or to mulch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3, 4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7, 8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704495"/>
                  </a:ext>
                </a:extLst>
              </a:tr>
              <a:tr h="627803">
                <a:tc>
                  <a:txBody>
                    <a:bodyPr/>
                    <a:lstStyle/>
                    <a:p>
                      <a:r>
                        <a:rPr lang="en-US" dirty="0"/>
                        <a:t>Scaling: </a:t>
                      </a:r>
                      <a:r>
                        <a:rPr lang="en-US" i="1" dirty="0"/>
                        <a:t>Functional AIP and CGS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8186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EA2591B-43D0-F941-A139-116CCDE5B098}"/>
              </a:ext>
            </a:extLst>
          </p:cNvPr>
          <p:cNvSpPr txBox="1"/>
          <p:nvPr/>
        </p:nvSpPr>
        <p:spPr>
          <a:xfrm>
            <a:off x="342900" y="5702300"/>
            <a:ext cx="1144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 Multidisciplinary, V Net value, E Environmental, P Productivity, E Economic, S Social, H Human, S Scalability, Po Policy, W Wow factor</a:t>
            </a:r>
          </a:p>
        </p:txBody>
      </p:sp>
    </p:spTree>
    <p:extLst>
      <p:ext uri="{BB962C8B-B14F-4D97-AF65-F5344CB8AC3E}">
        <p14:creationId xmlns:p14="http://schemas.microsoft.com/office/powerpoint/2010/main" val="4051772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232</Words>
  <Application>Microsoft Macintosh PowerPoint</Application>
  <PresentationFormat>Widescreen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Rodriguez</dc:creator>
  <cp:lastModifiedBy>Daniel Rodriguez</cp:lastModifiedBy>
  <cp:revision>5</cp:revision>
  <dcterms:created xsi:type="dcterms:W3CDTF">2018-03-14T06:10:54Z</dcterms:created>
  <dcterms:modified xsi:type="dcterms:W3CDTF">2018-03-14T07:15:41Z</dcterms:modified>
</cp:coreProperties>
</file>